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Roboto Slab"/>
      <p:regular r:id="rId11"/>
      <p:bold r:id="rId12"/>
    </p:embeddedFont>
    <p:embeddedFont>
      <p:font typeface="Raleway"/>
      <p:regular r:id="rId13"/>
      <p:bold r:id="rId14"/>
      <p:italic r:id="rId15"/>
      <p:boldItalic r:id="rId16"/>
    </p:embeddedFont>
    <p:embeddedFont>
      <p:font typeface="Roboto"/>
      <p:regular r:id="rId17"/>
      <p:bold r:id="rId18"/>
      <p:italic r:id="rId19"/>
      <p:boldItalic r:id="rId20"/>
    </p:embeddedFont>
    <p:embeddedFont>
      <p:font typeface="Lato"/>
      <p:regular r:id="rId21"/>
      <p:bold r:id="rId22"/>
      <p:italic r:id="rId23"/>
      <p:boldItalic r:id="rId24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-boldItalic.fntdata"/><Relationship Id="rId11" Type="http://schemas.openxmlformats.org/officeDocument/2006/relationships/font" Target="fonts/RobotoSlab-regular.fntdata"/><Relationship Id="rId22" Type="http://schemas.openxmlformats.org/officeDocument/2006/relationships/font" Target="fonts/Lato-bold.fntdata"/><Relationship Id="rId10" Type="http://schemas.openxmlformats.org/officeDocument/2006/relationships/slide" Target="slides/slide6.xml"/><Relationship Id="rId21" Type="http://schemas.openxmlformats.org/officeDocument/2006/relationships/font" Target="fonts/Lato-regular.fntdata"/><Relationship Id="rId13" Type="http://schemas.openxmlformats.org/officeDocument/2006/relationships/font" Target="fonts/Raleway-regular.fntdata"/><Relationship Id="rId24" Type="http://schemas.openxmlformats.org/officeDocument/2006/relationships/font" Target="fonts/Lato-boldItalic.fntdata"/><Relationship Id="rId12" Type="http://schemas.openxmlformats.org/officeDocument/2006/relationships/font" Target="fonts/RobotoSlab-bold.fntdata"/><Relationship Id="rId23" Type="http://schemas.openxmlformats.org/officeDocument/2006/relationships/font" Target="fonts/Lato-italic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Raleway-italic.fntdata"/><Relationship Id="rId14" Type="http://schemas.openxmlformats.org/officeDocument/2006/relationships/font" Target="fonts/Raleway-bold.fntdata"/><Relationship Id="rId17" Type="http://schemas.openxmlformats.org/officeDocument/2006/relationships/font" Target="fonts/Roboto-regular.fntdata"/><Relationship Id="rId16" Type="http://schemas.openxmlformats.org/officeDocument/2006/relationships/font" Target="fonts/Raleway-boldItalic.fntdata"/><Relationship Id="rId5" Type="http://schemas.openxmlformats.org/officeDocument/2006/relationships/slide" Target="slides/slide1.xml"/><Relationship Id="rId19" Type="http://schemas.openxmlformats.org/officeDocument/2006/relationships/font" Target="fonts/Roboto-italic.fntdata"/><Relationship Id="rId6" Type="http://schemas.openxmlformats.org/officeDocument/2006/relationships/slide" Target="slides/slide2.xml"/><Relationship Id="rId18" Type="http://schemas.openxmlformats.org/officeDocument/2006/relationships/font" Target="fonts/Roboto-bold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Shape 12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5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Shape 126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7" name="Shape 12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Shape 133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" name="Shape 13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Shape 14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bg>
      <p:bgPr>
        <a:solidFill>
          <a:schemeClr val="lt2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1" name="Shape 11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2" name="Shape 12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Shape 13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Shape 14"/>
          <p:cNvSpPr txBox="1"/>
          <p:nvPr>
            <p:ph type="ctrTitle"/>
          </p:nvPr>
        </p:nvSpPr>
        <p:spPr>
          <a:xfrm>
            <a:off x="729450" y="1322450"/>
            <a:ext cx="7688100" cy="166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4200"/>
              <a:buNone/>
              <a:defRPr sz="42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5" name="Shape 15"/>
          <p:cNvSpPr txBox="1"/>
          <p:nvPr>
            <p:ph idx="1" type="subTitle"/>
          </p:nvPr>
        </p:nvSpPr>
        <p:spPr>
          <a:xfrm>
            <a:off x="729627" y="3172900"/>
            <a:ext cx="7688100" cy="541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16" name="Shape 1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bg>
      <p:bgPr>
        <a:solidFill>
          <a:schemeClr val="dk1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Shape 74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75" name="Shape 75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" name="Shape 76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7" name="Shape 77"/>
          <p:cNvSpPr txBox="1"/>
          <p:nvPr>
            <p:ph hasCustomPrompt="1" type="title"/>
          </p:nvPr>
        </p:nvSpPr>
        <p:spPr>
          <a:xfrm>
            <a:off x="729450" y="733950"/>
            <a:ext cx="7688400" cy="12447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8000"/>
              <a:buNone/>
              <a:defRPr sz="8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8" name="Shape 78"/>
          <p:cNvSpPr txBox="1"/>
          <p:nvPr>
            <p:ph idx="1" type="body"/>
          </p:nvPr>
        </p:nvSpPr>
        <p:spPr>
          <a:xfrm>
            <a:off x="729450" y="2272888"/>
            <a:ext cx="7688400" cy="15804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Char char="●"/>
              <a:defRPr>
                <a:solidFill>
                  <a:schemeClr val="lt1"/>
                </a:solidFill>
              </a:defRPr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●"/>
              <a:defRPr>
                <a:solidFill>
                  <a:schemeClr val="lt1"/>
                </a:solidFill>
              </a:defRPr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100"/>
              <a:buChar char="○"/>
              <a:defRPr>
                <a:solidFill>
                  <a:schemeClr val="lt1"/>
                </a:solidFill>
              </a:defRPr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1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bg>
      <p:bgPr>
        <a:solidFill>
          <a:schemeClr val="dk1"/>
        </a:solidFill>
      </p:bgPr>
    </p:bg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Shape 18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19" name="Shape 19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" name="Shape 20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1" name="Shape 21"/>
          <p:cNvSpPr txBox="1"/>
          <p:nvPr>
            <p:ph type="title"/>
          </p:nvPr>
        </p:nvSpPr>
        <p:spPr>
          <a:xfrm>
            <a:off x="729450" y="1322450"/>
            <a:ext cx="7688400" cy="15186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" name="Shape 25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26" name="Shape 26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7" name="Shape 27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8" name="Shape 28"/>
          <p:cNvSpPr txBox="1"/>
          <p:nvPr>
            <p:ph type="title"/>
          </p:nvPr>
        </p:nvSpPr>
        <p:spPr>
          <a:xfrm>
            <a:off x="729450" y="1318650"/>
            <a:ext cx="76887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29" name="Shape 29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33" name="Shape 3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34" name="Shape 3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" name="Shape 3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" name="Shape 36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" type="body"/>
          </p:nvPr>
        </p:nvSpPr>
        <p:spPr>
          <a:xfrm>
            <a:off x="729325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8" name="Shape 38"/>
          <p:cNvSpPr txBox="1"/>
          <p:nvPr>
            <p:ph idx="2" type="body"/>
          </p:nvPr>
        </p:nvSpPr>
        <p:spPr>
          <a:xfrm>
            <a:off x="4643604" y="2078875"/>
            <a:ext cx="37743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9" name="Shape 3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Shape 41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2" name="Shape 42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43" name="Shape 43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4" name="Shape 44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45" name="Shape 45"/>
          <p:cNvSpPr txBox="1"/>
          <p:nvPr>
            <p:ph type="title"/>
          </p:nvPr>
        </p:nvSpPr>
        <p:spPr>
          <a:xfrm>
            <a:off x="729450" y="1318650"/>
            <a:ext cx="7688400" cy="535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Shape 46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/>
        </p:nvSpPr>
        <p:spPr>
          <a:xfrm>
            <a:off x="0" y="0"/>
            <a:ext cx="9144000" cy="48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49" name="Shape 49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50" name="Shape 50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" name="Shape 51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2" name="Shape 52"/>
          <p:cNvSpPr txBox="1"/>
          <p:nvPr>
            <p:ph type="title"/>
          </p:nvPr>
        </p:nvSpPr>
        <p:spPr>
          <a:xfrm>
            <a:off x="730000" y="1318650"/>
            <a:ext cx="3300900" cy="1381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" type="body"/>
          </p:nvPr>
        </p:nvSpPr>
        <p:spPr>
          <a:xfrm>
            <a:off x="721225" y="2781725"/>
            <a:ext cx="3300900" cy="1597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54" name="Shape 54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bg>
      <p:bgPr>
        <a:solidFill>
          <a:schemeClr val="accent3"/>
        </a:solidFill>
      </p:bgPr>
    </p:bg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" name="Shape 56"/>
          <p:cNvGrpSpPr/>
          <p:nvPr/>
        </p:nvGrpSpPr>
        <p:grpSpPr>
          <a:xfrm>
            <a:off x="830392" y="4169130"/>
            <a:ext cx="745763" cy="45826"/>
            <a:chOff x="4580561" y="2589004"/>
            <a:chExt cx="1064464" cy="25200"/>
          </a:xfrm>
        </p:grpSpPr>
        <p:sp>
          <p:nvSpPr>
            <p:cNvPr id="57" name="Shape 57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8" name="Shape 58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59" name="Shape 59"/>
          <p:cNvSpPr txBox="1"/>
          <p:nvPr>
            <p:ph type="title"/>
          </p:nvPr>
        </p:nvSpPr>
        <p:spPr>
          <a:xfrm>
            <a:off x="729450" y="864300"/>
            <a:ext cx="7021200" cy="29850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None/>
              <a:defRPr sz="36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63" name="Shape 63"/>
          <p:cNvGrpSpPr/>
          <p:nvPr/>
        </p:nvGrpSpPr>
        <p:grpSpPr>
          <a:xfrm>
            <a:off x="830392" y="1191256"/>
            <a:ext cx="745763" cy="45826"/>
            <a:chOff x="4580561" y="2589004"/>
            <a:chExt cx="1064464" cy="25200"/>
          </a:xfrm>
        </p:grpSpPr>
        <p:sp>
          <p:nvSpPr>
            <p:cNvPr id="64" name="Shape 64"/>
            <p:cNvSpPr/>
            <p:nvPr/>
          </p:nvSpPr>
          <p:spPr>
            <a:xfrm rot="-5400000">
              <a:off x="5366325" y="2335504"/>
              <a:ext cx="25200" cy="532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5" name="Shape 65"/>
            <p:cNvSpPr/>
            <p:nvPr/>
          </p:nvSpPr>
          <p:spPr>
            <a:xfrm rot="-5400000">
              <a:off x="4836311" y="2333254"/>
              <a:ext cx="25200" cy="5367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66" name="Shape 66"/>
          <p:cNvSpPr txBox="1"/>
          <p:nvPr>
            <p:ph type="title"/>
          </p:nvPr>
        </p:nvSpPr>
        <p:spPr>
          <a:xfrm>
            <a:off x="730000" y="1318650"/>
            <a:ext cx="3300900" cy="16872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None/>
              <a:defRPr sz="2600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" type="subTitle"/>
          </p:nvPr>
        </p:nvSpPr>
        <p:spPr>
          <a:xfrm>
            <a:off x="724950" y="3161525"/>
            <a:ext cx="3300900" cy="7590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/>
        </p:txBody>
      </p:sp>
      <p:sp>
        <p:nvSpPr>
          <p:cNvPr id="68" name="Shape 68"/>
          <p:cNvSpPr txBox="1"/>
          <p:nvPr>
            <p:ph idx="2" type="body"/>
          </p:nvPr>
        </p:nvSpPr>
        <p:spPr>
          <a:xfrm>
            <a:off x="5174225" y="1352625"/>
            <a:ext cx="3374400" cy="3025500"/>
          </a:xfrm>
          <a:prstGeom prst="rect">
            <a:avLst/>
          </a:prstGeom>
        </p:spPr>
        <p:txBody>
          <a:bodyPr anchorCtr="0" anchor="t" bIns="91425" lIns="91425" spcFirstLastPara="1" rIns="91425" wrap="square" tIns="91425"/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160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160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160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1600"/>
              </a:spcBef>
              <a:spcAft>
                <a:spcPts val="160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69" name="Shape 69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 txBox="1"/>
          <p:nvPr>
            <p:ph idx="1" type="body"/>
          </p:nvPr>
        </p:nvSpPr>
        <p:spPr>
          <a:xfrm>
            <a:off x="724950" y="4372551"/>
            <a:ext cx="7697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/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300"/>
              <a:buNone/>
              <a:defRPr/>
            </a:lvl1pPr>
          </a:lstStyle>
          <a:p/>
        </p:txBody>
      </p:sp>
      <p:sp>
        <p:nvSpPr>
          <p:cNvPr id="72" name="Shape 72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treamlin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Font typeface="Raleway"/>
              <a:buNone/>
              <a:defRPr b="1" sz="2800">
                <a:latin typeface="Raleway"/>
                <a:ea typeface="Raleway"/>
                <a:cs typeface="Raleway"/>
                <a:sym typeface="Ralew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300"/>
              <a:buFont typeface="Lato"/>
              <a:buChar char="●"/>
              <a:defRPr sz="13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indent="-29845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indent="-29845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indent="-29845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indent="-29845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indent="-29845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indent="-29845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●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indent="-29845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1"/>
              </a:buClr>
              <a:buSzPts val="1100"/>
              <a:buFont typeface="Lato"/>
              <a:buChar char="○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indent="-29845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1"/>
              </a:buClr>
              <a:buSzPts val="1100"/>
              <a:buFont typeface="Lato"/>
              <a:buChar char="■"/>
              <a:defRPr sz="11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536302" y="4749851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r">
              <a:buNone/>
              <a:defRPr sz="1000">
                <a:solidFill>
                  <a:schemeClr val="accen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png"/><Relationship Id="rId4" Type="http://schemas.openxmlformats.org/officeDocument/2006/relationships/image" Target="../media/image10.png"/><Relationship Id="rId11" Type="http://schemas.openxmlformats.org/officeDocument/2006/relationships/image" Target="../media/image3.png"/><Relationship Id="rId10" Type="http://schemas.openxmlformats.org/officeDocument/2006/relationships/image" Target="../media/image8.png"/><Relationship Id="rId12" Type="http://schemas.openxmlformats.org/officeDocument/2006/relationships/image" Target="../media/image4.png"/><Relationship Id="rId9" Type="http://schemas.openxmlformats.org/officeDocument/2006/relationships/image" Target="../media/image7.png"/><Relationship Id="rId5" Type="http://schemas.openxmlformats.org/officeDocument/2006/relationships/image" Target="../media/image2.png"/><Relationship Id="rId6" Type="http://schemas.openxmlformats.org/officeDocument/2006/relationships/image" Target="../media/image9.png"/><Relationship Id="rId7" Type="http://schemas.openxmlformats.org/officeDocument/2006/relationships/image" Target="../media/image6.png"/><Relationship Id="rId8" Type="http://schemas.openxmlformats.org/officeDocument/2006/relationships/image" Target="../media/image5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/>
          <p:nvPr>
            <p:ph type="ctrTitle"/>
          </p:nvPr>
        </p:nvSpPr>
        <p:spPr>
          <a:xfrm>
            <a:off x="374075" y="631950"/>
            <a:ext cx="8282400" cy="254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rgbClr val="0B5394"/>
                </a:solidFill>
              </a:rPr>
              <a:t>SportsPA</a:t>
            </a:r>
            <a:endParaRPr sz="4800">
              <a:solidFill>
                <a:srgbClr val="0B5394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400">
              <a:solidFill>
                <a:srgbClr val="0000FF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1C4587"/>
                </a:solidFill>
              </a:rPr>
              <a:t>Final Year Project</a:t>
            </a:r>
            <a:endParaRPr sz="1800">
              <a:solidFill>
                <a:srgbClr val="1C4587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73763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1C4587"/>
                </a:solidFill>
              </a:rPr>
              <a:t>Ger Dobbs</a:t>
            </a:r>
            <a:endParaRPr sz="3000">
              <a:solidFill>
                <a:srgbClr val="1C4587"/>
              </a:solidFill>
            </a:endParaRPr>
          </a:p>
        </p:txBody>
      </p:sp>
      <p:sp>
        <p:nvSpPr>
          <p:cNvPr id="87" name="Shape 87"/>
          <p:cNvSpPr txBox="1"/>
          <p:nvPr>
            <p:ph idx="1" type="subTitle"/>
          </p:nvPr>
        </p:nvSpPr>
        <p:spPr>
          <a:xfrm>
            <a:off x="727950" y="3339650"/>
            <a:ext cx="7688100" cy="1703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</a:rPr>
              <a:t>Superviser: 	Mr. Paul Barry</a:t>
            </a:r>
            <a:endParaRPr sz="2400">
              <a:solidFill>
                <a:srgbClr val="1C4587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1C4587"/>
              </a:solidFill>
            </a:endParaRPr>
          </a:p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rgbClr val="1C4587"/>
                </a:solidFill>
              </a:rPr>
              <a:t>Date:	23/03/2018</a:t>
            </a:r>
            <a:endParaRPr sz="2400">
              <a:solidFill>
                <a:srgbClr val="1C4587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729450" y="549300"/>
            <a:ext cx="7688700" cy="66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Reminder what the project involves</a:t>
            </a:r>
            <a:endParaRPr>
              <a:solidFill>
                <a:srgbClr val="1C4587"/>
              </a:solidFill>
            </a:endParaRPr>
          </a:p>
        </p:txBody>
      </p:sp>
      <p:pic>
        <p:nvPicPr>
          <p:cNvPr id="93" name="Shape 9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1294088"/>
            <a:ext cx="471400" cy="6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Shape 9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33100" y="1388050"/>
            <a:ext cx="1156400" cy="5665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Shape 9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117150" y="1496850"/>
            <a:ext cx="668125" cy="288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346550" y="1096825"/>
            <a:ext cx="1321625" cy="1148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Shape 9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29450" y="4172350"/>
            <a:ext cx="471400" cy="693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Shape 9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2333100" y="4172350"/>
            <a:ext cx="1156400" cy="666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" name="Shape 99"/>
          <p:cNvSpPr txBox="1"/>
          <p:nvPr/>
        </p:nvSpPr>
        <p:spPr>
          <a:xfrm>
            <a:off x="4862000" y="4172350"/>
            <a:ext cx="1156500" cy="566400"/>
          </a:xfrm>
          <a:prstGeom prst="rect">
            <a:avLst/>
          </a:prstGeom>
          <a:solidFill>
            <a:srgbClr val="93C47D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SportsPA</a:t>
            </a:r>
            <a:endParaRPr/>
          </a:p>
        </p:txBody>
      </p:sp>
      <p:pic>
        <p:nvPicPr>
          <p:cNvPr id="100" name="Shape 100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098750" y="3994625"/>
            <a:ext cx="1466563" cy="843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Shape 101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729450" y="2589760"/>
            <a:ext cx="668125" cy="980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" name="Shape 102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2443675" y="2714875"/>
            <a:ext cx="1089300" cy="69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03" name="Shape 103"/>
          <p:cNvSpPr txBox="1"/>
          <p:nvPr/>
        </p:nvSpPr>
        <p:spPr>
          <a:xfrm>
            <a:off x="2366650" y="2426475"/>
            <a:ext cx="10893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SportsPA</a:t>
            </a:r>
            <a:endParaRPr/>
          </a:p>
        </p:txBody>
      </p:sp>
      <p:pic>
        <p:nvPicPr>
          <p:cNvPr id="104" name="Shape 104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158088" y="2429207"/>
            <a:ext cx="564325" cy="529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74812" y="2948112"/>
            <a:ext cx="730875" cy="358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Shape 106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7603825" y="2429199"/>
            <a:ext cx="550256" cy="843726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07" name="Shape 107"/>
          <p:cNvCxnSpPr/>
          <p:nvPr/>
        </p:nvCxnSpPr>
        <p:spPr>
          <a:xfrm flipH="1" rot="10800000">
            <a:off x="1405325" y="1694825"/>
            <a:ext cx="7278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8" name="Shape 108"/>
          <p:cNvCxnSpPr/>
          <p:nvPr/>
        </p:nvCxnSpPr>
        <p:spPr>
          <a:xfrm flipH="1" rot="10800000">
            <a:off x="3939425" y="1659038"/>
            <a:ext cx="7278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09" name="Shape 109"/>
          <p:cNvCxnSpPr/>
          <p:nvPr/>
        </p:nvCxnSpPr>
        <p:spPr>
          <a:xfrm flipH="1" rot="10800000">
            <a:off x="6205400" y="1628750"/>
            <a:ext cx="7278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0" name="Shape 110"/>
          <p:cNvCxnSpPr/>
          <p:nvPr/>
        </p:nvCxnSpPr>
        <p:spPr>
          <a:xfrm flipH="1" rot="10800000">
            <a:off x="1439525" y="2958450"/>
            <a:ext cx="7278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1" name="Shape 111"/>
          <p:cNvCxnSpPr/>
          <p:nvPr/>
        </p:nvCxnSpPr>
        <p:spPr>
          <a:xfrm flipH="1" rot="10800000">
            <a:off x="4025450" y="2958450"/>
            <a:ext cx="7278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2" name="Shape 112"/>
          <p:cNvCxnSpPr/>
          <p:nvPr/>
        </p:nvCxnSpPr>
        <p:spPr>
          <a:xfrm flipH="1" rot="10800000">
            <a:off x="6431250" y="2914025"/>
            <a:ext cx="7278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3" name="Shape 113"/>
          <p:cNvCxnSpPr/>
          <p:nvPr/>
        </p:nvCxnSpPr>
        <p:spPr>
          <a:xfrm flipH="1" rot="10800000">
            <a:off x="6194725" y="4443250"/>
            <a:ext cx="7278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4" name="Shape 114"/>
          <p:cNvCxnSpPr/>
          <p:nvPr/>
        </p:nvCxnSpPr>
        <p:spPr>
          <a:xfrm flipH="1" rot="10800000">
            <a:off x="3811850" y="4443250"/>
            <a:ext cx="7278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cxnSp>
        <p:nvCxnSpPr>
          <p:cNvPr id="115" name="Shape 115"/>
          <p:cNvCxnSpPr/>
          <p:nvPr/>
        </p:nvCxnSpPr>
        <p:spPr>
          <a:xfrm flipH="1" rot="10800000">
            <a:off x="1403075" y="4443250"/>
            <a:ext cx="727800" cy="24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triangle"/>
          </a:ln>
        </p:spPr>
      </p:cxnSp>
      <p:sp>
        <p:nvSpPr>
          <p:cNvPr id="116" name="Shape 116"/>
          <p:cNvSpPr txBox="1"/>
          <p:nvPr/>
        </p:nvSpPr>
        <p:spPr>
          <a:xfrm>
            <a:off x="4862000" y="1215300"/>
            <a:ext cx="1045800" cy="288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Gamebreaker</a:t>
            </a:r>
            <a:endParaRPr sz="900"/>
          </a:p>
        </p:txBody>
      </p:sp>
      <p:pic>
        <p:nvPicPr>
          <p:cNvPr id="117" name="Shape 117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5117150" y="1785250"/>
            <a:ext cx="668125" cy="24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1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/>
          <p:nvPr>
            <p:ph type="title"/>
          </p:nvPr>
        </p:nvSpPr>
        <p:spPr>
          <a:xfrm>
            <a:off x="727650" y="596650"/>
            <a:ext cx="7688700" cy="602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SportsTec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23" name="Shape 123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24" name="Shape 1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307150"/>
            <a:ext cx="9144000" cy="3836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Shape 129"/>
          <p:cNvSpPr txBox="1"/>
          <p:nvPr>
            <p:ph type="title"/>
          </p:nvPr>
        </p:nvSpPr>
        <p:spPr>
          <a:xfrm>
            <a:off x="729450" y="631100"/>
            <a:ext cx="7688700" cy="55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Review-</a:t>
            </a:r>
            <a:r>
              <a:rPr b="0" lang="en" sz="30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b="0" lang="en" sz="30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What </a:t>
            </a:r>
            <a:r>
              <a:rPr b="0" lang="en" sz="30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has </a:t>
            </a:r>
            <a:r>
              <a:rPr b="0" lang="en" sz="30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been achieved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30" name="Shape 130"/>
          <p:cNvSpPr txBox="1"/>
          <p:nvPr>
            <p:ph idx="1" type="body"/>
          </p:nvPr>
        </p:nvSpPr>
        <p:spPr>
          <a:xfrm>
            <a:off x="729450" y="2078875"/>
            <a:ext cx="76887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31" name="Shape 1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1500600"/>
            <a:ext cx="9144000" cy="3642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Shape 136"/>
          <p:cNvSpPr txBox="1"/>
          <p:nvPr>
            <p:ph type="title"/>
          </p:nvPr>
        </p:nvSpPr>
        <p:spPr>
          <a:xfrm>
            <a:off x="729450" y="576625"/>
            <a:ext cx="7688700" cy="61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0" lang="en" sz="3000">
                <a:solidFill>
                  <a:srgbClr val="1C4587"/>
                </a:solidFill>
                <a:latin typeface="Roboto Slab"/>
                <a:ea typeface="Roboto Slab"/>
                <a:cs typeface="Roboto Slab"/>
                <a:sym typeface="Roboto Slab"/>
              </a:rPr>
              <a:t>Plan for Final Iteration</a:t>
            </a:r>
            <a:endParaRPr b="0" sz="3000">
              <a:solidFill>
                <a:srgbClr val="1C4587"/>
              </a:solidFill>
              <a:latin typeface="Roboto Slab"/>
              <a:ea typeface="Roboto Slab"/>
              <a:cs typeface="Roboto Slab"/>
              <a:sym typeface="Roboto Slab"/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</a:endParaRPr>
          </a:p>
        </p:txBody>
      </p:sp>
      <p:sp>
        <p:nvSpPr>
          <p:cNvPr id="137" name="Shape 137"/>
          <p:cNvSpPr txBox="1"/>
          <p:nvPr>
            <p:ph idx="1" type="body"/>
          </p:nvPr>
        </p:nvSpPr>
        <p:spPr>
          <a:xfrm>
            <a:off x="729450" y="1644150"/>
            <a:ext cx="7688700" cy="2695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Create Web App</a:t>
            </a:r>
            <a:endParaRPr b="1"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Host on Glasnost</a:t>
            </a:r>
            <a:endParaRPr b="1"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Store videos and xml file</a:t>
            </a:r>
            <a:endParaRPr b="1"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Admin logs in to upload Video &amp; XML files</a:t>
            </a:r>
            <a:endParaRPr b="1"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Students select files to analyse events</a:t>
            </a:r>
            <a:endParaRPr b="1"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Roboto"/>
              <a:buChar char="●"/>
            </a:pPr>
            <a:r>
              <a:rPr b="1" lang="en" sz="17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Display analysis</a:t>
            </a:r>
            <a:endParaRPr b="1" sz="170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EFEFEF"/>
        </a:solidFill>
      </p:bgPr>
    </p:bg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Shape 142"/>
          <p:cNvSpPr txBox="1"/>
          <p:nvPr>
            <p:ph type="title"/>
          </p:nvPr>
        </p:nvSpPr>
        <p:spPr>
          <a:xfrm>
            <a:off x="344425" y="1318650"/>
            <a:ext cx="3213600" cy="31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C4587"/>
                </a:solidFill>
              </a:rPr>
              <a:t>Thanks!</a:t>
            </a:r>
            <a:endParaRPr>
              <a:solidFill>
                <a:srgbClr val="1C4587"/>
              </a:solidFill>
            </a:endParaRPr>
          </a:p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365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All for listening</a:t>
            </a:r>
            <a:endParaRPr sz="17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Paul Barry</a:t>
            </a:r>
            <a:endParaRPr sz="17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36550" lvl="0" marL="457200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1C4587"/>
              </a:buClr>
              <a:buSzPts val="1700"/>
              <a:buFont typeface="Roboto"/>
              <a:buChar char="●"/>
            </a:pPr>
            <a:r>
              <a:rPr lang="en" sz="17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Johnny Bradley</a:t>
            </a:r>
            <a:endParaRPr sz="1700">
              <a:solidFill>
                <a:srgbClr val="1C4587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>
              <a:lnSpc>
                <a:spcPct val="2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en" sz="3600">
                <a:solidFill>
                  <a:srgbClr val="1C4587"/>
                </a:solidFill>
                <a:latin typeface="Roboto"/>
                <a:ea typeface="Roboto"/>
                <a:cs typeface="Roboto"/>
                <a:sym typeface="Roboto"/>
              </a:rPr>
              <a:t>Questions?</a:t>
            </a:r>
            <a:endParaRPr>
              <a:solidFill>
                <a:srgbClr val="1C4587"/>
              </a:solidFill>
            </a:endParaRPr>
          </a:p>
        </p:txBody>
      </p:sp>
      <p:sp>
        <p:nvSpPr>
          <p:cNvPr id="143" name="Shape 143"/>
          <p:cNvSpPr txBox="1"/>
          <p:nvPr>
            <p:ph idx="1" type="body"/>
          </p:nvPr>
        </p:nvSpPr>
        <p:spPr>
          <a:xfrm>
            <a:off x="5458150" y="2078875"/>
            <a:ext cx="2960100" cy="2261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44" name="Shape 1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07125" y="1257550"/>
            <a:ext cx="5936876" cy="3811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treamline">
  <a:themeElements>
    <a:clrScheme name="Streamline">
      <a:dk1>
        <a:srgbClr val="1A9988"/>
      </a:dk1>
      <a:lt1>
        <a:srgbClr val="FFFFFF"/>
      </a:lt1>
      <a:dk2>
        <a:srgbClr val="1A1A1A"/>
      </a:dk2>
      <a:lt2>
        <a:srgbClr val="E9EDEE"/>
      </a:lt2>
      <a:accent1>
        <a:srgbClr val="595959"/>
      </a:accent1>
      <a:accent2>
        <a:srgbClr val="6AA4C8"/>
      </a:accent2>
      <a:accent3>
        <a:srgbClr val="EB5600"/>
      </a:accent3>
      <a:accent4>
        <a:srgbClr val="A2FFE8"/>
      </a:accent4>
      <a:accent5>
        <a:srgbClr val="1C3678"/>
      </a:accent5>
      <a:accent6>
        <a:srgbClr val="FFB8A2"/>
      </a:accent6>
      <a:hlink>
        <a:srgbClr val="1C3678"/>
      </a:hlink>
      <a:folHlink>
        <a:srgbClr val="1C3678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